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Welcome to UoC Active. The home of Sport and Recreation at the University of Cumbria</a:t>
            </a:r>
            <a:endParaRPr/>
          </a:p>
        </p:txBody>
      </p:sp>
      <p:sp>
        <p:nvSpPr>
          <p:cNvPr id="85" name="Google Shape;8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 is our contact info if you have any burning questions or if you want to visit our centres yourself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Check us our on social media channels using the handle @uocactive or visiting our website</a:t>
            </a:r>
            <a:endParaRPr/>
          </a:p>
        </p:txBody>
      </p:sp>
      <p:sp>
        <p:nvSpPr>
          <p:cNvPr id="195" name="Google Shape;19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Statement to be read out to display our values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Combination of our Academic sport. Facilities, Student union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Provide sporting opportunities to students our Carlisle, Ambleside and Lancaster Campuses.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Take a moment to share with you our sports facilities, activities and membership offers available to you.  </a:t>
            </a: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what our facilities look like on Campus.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Point out location in cities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Ambleside campus with gorgeous view of the struggle (you can add your own lake district knowledge here)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Close to halls of residence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Having a wide range of facilities enables us to be closely engaged with many local clubs playing football, hockey, badminton and an extremely successful Gymnastics/Trampolining programme.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students with opportunities to be involved with our facilities such as casual work and volunteering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Whether that’s  working in the Sports Complex, running our Summer Activities club or taking part in team matches.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also offer Award programmes in various Sports, Fitness and First Aid courses.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Membership also entitles you to also use the fantastic facilities on offer at the Salt Ayre Sports Centre, which is a short trip from our Lancaster campus. </a:t>
            </a:r>
            <a:endParaRPr/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Salt Ayre has recently undergone a exciting £5m development project, which has seen many areas refurbished as you can see on the images.</a:t>
            </a:r>
            <a:endParaRPr/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Salt ayre now boast additional facilities such as an XHeight indoor climbing wall, XGravity outdoor flight tower and a Beauty and Spa area.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If you are planning on studying in Carlisle, we also have a very similar range of facilities on campus that you get access to.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Like Lancaster campus, Carlisle also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students with opportunities to be involved with our facilities such as casual work and volunteering</a:t>
            </a:r>
            <a:endParaRPr/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Alongside their fantastic membership package, Carlisle offer a number of free events and activities on campus for you to join in with.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a Sports Rehabilitor on  site who was once a university of Cumbria Sports Rehabilitation Student. Now running his own business in partnership with UoC Active. 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45" name="Google Shape;14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Like Lancaster, Carlisle also has a fitness partnership that gives students even more opportunities to take part in sport and physical activity with better Leisure.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783DB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783DBD"/>
                </a:solidFill>
              </a:rPr>
              <a:t>Within the facilities listed above, these offer: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rgbClr val="783DBD"/>
                </a:solidFill>
              </a:rPr>
              <a:t> Unlimited Gym Use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rgbClr val="783DBD"/>
                </a:solidFill>
              </a:rPr>
              <a:t> Fitness Classes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rgbClr val="783DBD"/>
                </a:solidFill>
              </a:rPr>
              <a:t>Badminton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rgbClr val="783DBD"/>
                </a:solidFill>
              </a:rPr>
              <a:t>Squash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rgbClr val="783DBD"/>
                </a:solidFill>
              </a:rPr>
              <a:t>Swimming Facilities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These facilities are scattered throughout Carlisle and West Cumbria, meaning wherever you live there is always a facility close by to use. 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i="1"/>
              <a:t>Comment on existing facilities at sands then move to Image of sands</a:t>
            </a:r>
            <a:r>
              <a:rPr lang="en-GB"/>
              <a:t>. Better leisure are also in the process of redeveloping their fitness facilities in the centre of Carlisle to a new multi-million pound facility. This is expected to be available in the near future…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60" name="Google Shape;1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Set with beautiful views at the top of our Ambleside Campus. This is the newest fitness facility being recently refurbished in Summer 2018.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Comment on a few pieces of equipment and the fantastic view from the treadmill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The equipment in the facility was stocked based upon student feedback, to create a functional training environment for them all to enjoy. Sense of ownership and input into the facility working with the UoC Active Team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We offer a number of small based group training classes and pilates (outdoors on a nice day) that students can book onto. With the Lake district national park on your doorstep the number of outdoor activities students can engage in are endless!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Read top line….then examples of some of the groups mentioned in the elist (mention fencing in particular in Carlisle as quite unique) 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Anyone can start a Students Sports Group/Society with funding available from the SU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FA peoples cup finals day and project as an example of some of our success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Students also participate in some of our local grassroots leagues (Carlisle City Sunday League football)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Student activators employed to deliver sessions such as our Football Activator project ran in partnership with the FA and BUCS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Our Student groups are ran by the students for the students (chairman, treasurer, captain etc). </a:t>
            </a:r>
            <a:endParaRPr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We work closely with the student union in supporting you and assisting with facilitating your Training &amp; fixtures. Including free training facility use, Match day venues, Referee’s and more. </a:t>
            </a: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Teal">
  <p:cSld name="Title Slide_Te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328155" y="558800"/>
            <a:ext cx="1254826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_Red">
  <p:cSld name="Section Slide_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Red">
  <p:cSld name="Blank_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ctrTitle"/>
          </p:nvPr>
        </p:nvSpPr>
        <p:spPr>
          <a:xfrm>
            <a:off x="336467" y="631165"/>
            <a:ext cx="64087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subTitle" idx="1"/>
          </p:nvPr>
        </p:nvSpPr>
        <p:spPr>
          <a:xfrm>
            <a:off x="336466" y="1971304"/>
            <a:ext cx="7133113" cy="396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Red">
  <p:cSld name="End Slide_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Orange">
  <p:cSld name="Title Slide_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body" idx="2"/>
          </p:nvPr>
        </p:nvSpPr>
        <p:spPr>
          <a:xfrm>
            <a:off x="328155" y="558800"/>
            <a:ext cx="1254826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_Orange">
  <p:cSld name="Section Slide_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Orange">
  <p:cSld name="Blank_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ctrTitle"/>
          </p:nvPr>
        </p:nvSpPr>
        <p:spPr>
          <a:xfrm>
            <a:off x="336467" y="631165"/>
            <a:ext cx="64087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ubTitle" idx="1"/>
          </p:nvPr>
        </p:nvSpPr>
        <p:spPr>
          <a:xfrm>
            <a:off x="336466" y="1971304"/>
            <a:ext cx="7133113" cy="396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Orange">
  <p:cSld name="End Slide_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Green">
  <p:cSld name="Title Slide_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8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2"/>
          </p:nvPr>
        </p:nvSpPr>
        <p:spPr>
          <a:xfrm>
            <a:off x="328155" y="558800"/>
            <a:ext cx="1254826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_Green">
  <p:cSld name="Section Slide_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Green">
  <p:cSld name="Blank_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 txBox="1">
            <a:spLocks noGrp="1"/>
          </p:cNvSpPr>
          <p:nvPr>
            <p:ph type="ctrTitle"/>
          </p:nvPr>
        </p:nvSpPr>
        <p:spPr>
          <a:xfrm>
            <a:off x="336467" y="631165"/>
            <a:ext cx="64087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ubTitle" idx="1"/>
          </p:nvPr>
        </p:nvSpPr>
        <p:spPr>
          <a:xfrm>
            <a:off x="336466" y="1971304"/>
            <a:ext cx="7133113" cy="396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_Teal">
  <p:cSld name="Section Slide_Te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Green">
  <p:cSld name="End Slide_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White">
  <p:cSld name="Blank_Whi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 txBox="1">
            <a:spLocks noGrp="1"/>
          </p:cNvSpPr>
          <p:nvPr>
            <p:ph type="ctrTitle"/>
          </p:nvPr>
        </p:nvSpPr>
        <p:spPr>
          <a:xfrm>
            <a:off x="336467" y="631165"/>
            <a:ext cx="64087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ubTitle" idx="1"/>
          </p:nvPr>
        </p:nvSpPr>
        <p:spPr>
          <a:xfrm>
            <a:off x="336466" y="1971304"/>
            <a:ext cx="7133113" cy="396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">
  <p:cSld name="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ctrTitle"/>
          </p:nvPr>
        </p:nvSpPr>
        <p:spPr>
          <a:xfrm>
            <a:off x="336467" y="631165"/>
            <a:ext cx="64087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subTitle" idx="1"/>
          </p:nvPr>
        </p:nvSpPr>
        <p:spPr>
          <a:xfrm>
            <a:off x="336466" y="1971303"/>
            <a:ext cx="7133113" cy="4310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 txBox="1">
            <a:spLocks noGrp="1"/>
          </p:cNvSpPr>
          <p:nvPr>
            <p:ph type="ctrTitle"/>
          </p:nvPr>
        </p:nvSpPr>
        <p:spPr>
          <a:xfrm>
            <a:off x="336468" y="631165"/>
            <a:ext cx="64087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subTitle" idx="1"/>
          </p:nvPr>
        </p:nvSpPr>
        <p:spPr>
          <a:xfrm>
            <a:off x="336467" y="1971303"/>
            <a:ext cx="7133113" cy="4310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3">
  <p:cSld name="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5"/>
          <p:cNvSpPr txBox="1">
            <a:spLocks noGrp="1"/>
          </p:cNvSpPr>
          <p:nvPr>
            <p:ph type="ctrTitle"/>
          </p:nvPr>
        </p:nvSpPr>
        <p:spPr>
          <a:xfrm>
            <a:off x="336468" y="631165"/>
            <a:ext cx="64087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ubTitle" idx="1"/>
          </p:nvPr>
        </p:nvSpPr>
        <p:spPr>
          <a:xfrm>
            <a:off x="336467" y="1971303"/>
            <a:ext cx="7133113" cy="4310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Teal">
  <p:cSld name="Blank_Te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336467" y="631165"/>
            <a:ext cx="64087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336466" y="1971304"/>
            <a:ext cx="7133113" cy="396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Teal">
  <p:cSld name="End Slide_Te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Pink">
  <p:cSld name="Title Slide_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28155" y="558800"/>
            <a:ext cx="1254826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_Pink">
  <p:cSld name="Section Slide_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Pink">
  <p:cSld name="Blank_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ctrTitle"/>
          </p:nvPr>
        </p:nvSpPr>
        <p:spPr>
          <a:xfrm>
            <a:off x="336467" y="631165"/>
            <a:ext cx="64087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ubTitle" idx="1"/>
          </p:nvPr>
        </p:nvSpPr>
        <p:spPr>
          <a:xfrm>
            <a:off x="336466" y="1971304"/>
            <a:ext cx="7133113" cy="396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_Pink">
  <p:cSld name="End Slide_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Red">
  <p:cSld name="Title Slide_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ctrTitle"/>
          </p:nvPr>
        </p:nvSpPr>
        <p:spPr>
          <a:xfrm>
            <a:off x="328155" y="1650897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ubTitle" idx="1"/>
          </p:nvPr>
        </p:nvSpPr>
        <p:spPr>
          <a:xfrm>
            <a:off x="328155" y="4130572"/>
            <a:ext cx="52686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328155" y="558800"/>
            <a:ext cx="1254826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2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png"/><Relationship Id="rId11" Type="http://schemas.openxmlformats.org/officeDocument/2006/relationships/image" Target="../media/image63.jpg"/><Relationship Id="rId5" Type="http://schemas.openxmlformats.org/officeDocument/2006/relationships/image" Target="../media/image58.jp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8.jpg"/><Relationship Id="rId11" Type="http://schemas.openxmlformats.org/officeDocument/2006/relationships/image" Target="../media/image27.png"/><Relationship Id="rId5" Type="http://schemas.openxmlformats.org/officeDocument/2006/relationships/image" Target="../media/image47.png"/><Relationship Id="rId10" Type="http://schemas.openxmlformats.org/officeDocument/2006/relationships/image" Target="../media/image52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 txBox="1">
            <a:spLocks noGrp="1"/>
          </p:cNvSpPr>
          <p:nvPr>
            <p:ph type="subTitle" idx="1"/>
          </p:nvPr>
        </p:nvSpPr>
        <p:spPr>
          <a:xfrm>
            <a:off x="476937" y="3007008"/>
            <a:ext cx="5452771" cy="284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60"/>
              <a:buNone/>
            </a:pPr>
            <a:endParaRPr sz="1960"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60"/>
              <a:buNone/>
            </a:pPr>
            <a:r>
              <a:rPr lang="en-GB" sz="1960"/>
              <a:t> </a:t>
            </a:r>
            <a:r>
              <a:rPr lang="en-GB" sz="2800">
                <a:solidFill>
                  <a:srgbClr val="783DBD"/>
                </a:solidFill>
              </a:rPr>
              <a:t>Sports Facilities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83DBD"/>
              </a:buClr>
              <a:buSzPts val="2800"/>
              <a:buNone/>
            </a:pPr>
            <a:r>
              <a:rPr lang="en-GB" sz="2800">
                <a:solidFill>
                  <a:srgbClr val="783DBD"/>
                </a:solidFill>
              </a:rPr>
              <a:t>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83DBD"/>
              </a:buClr>
              <a:buSzPts val="1960"/>
              <a:buNone/>
            </a:pPr>
            <a:r>
              <a:rPr lang="en-GB" sz="1960">
                <a:solidFill>
                  <a:srgbClr val="783DBD"/>
                </a:solidFill>
              </a:rPr>
              <a:t>Ambleside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83DBD"/>
              </a:buClr>
              <a:buSzPts val="1960"/>
              <a:buNone/>
            </a:pPr>
            <a:r>
              <a:rPr lang="en-GB" sz="1960">
                <a:solidFill>
                  <a:srgbClr val="783DBD"/>
                </a:solidFill>
              </a:rPr>
              <a:t>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83DBD"/>
              </a:buClr>
              <a:buSzPts val="1960"/>
              <a:buNone/>
            </a:pPr>
            <a:r>
              <a:rPr lang="en-GB" sz="1960">
                <a:solidFill>
                  <a:srgbClr val="783DBD"/>
                </a:solidFill>
              </a:rPr>
              <a:t>Carlisle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60"/>
              <a:buNone/>
            </a:pPr>
            <a:endParaRPr sz="1960">
              <a:solidFill>
                <a:srgbClr val="783DBD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83DBD"/>
              </a:buClr>
              <a:buSzPts val="1960"/>
              <a:buNone/>
            </a:pPr>
            <a:r>
              <a:rPr lang="en-GB" sz="1960">
                <a:solidFill>
                  <a:srgbClr val="783DBD"/>
                </a:solidFill>
              </a:rPr>
              <a:t>Lancaster </a:t>
            </a:r>
            <a:endParaRPr sz="1960">
              <a:solidFill>
                <a:srgbClr val="783DBD"/>
              </a:solidFill>
            </a:endParaRPr>
          </a:p>
        </p:txBody>
      </p:sp>
      <p:pic>
        <p:nvPicPr>
          <p:cNvPr id="88" name="Google Shape;8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3837" y="682526"/>
            <a:ext cx="5172777" cy="517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883" y="327685"/>
            <a:ext cx="4541017" cy="261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EEC52C-02F5-4553-AC45-DBD374A0E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4"/>
    </mc:Choice>
    <mc:Fallback xmlns="">
      <p:transition spd="slow" advTm="2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/>
          <p:nvPr/>
        </p:nvSpPr>
        <p:spPr>
          <a:xfrm>
            <a:off x="0" y="197415"/>
            <a:ext cx="59308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More Information… </a:t>
            </a:r>
            <a:endParaRPr sz="5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8762" y="41943"/>
            <a:ext cx="2710025" cy="361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5"/>
          <p:cNvSpPr txBox="1"/>
          <p:nvPr/>
        </p:nvSpPr>
        <p:spPr>
          <a:xfrm>
            <a:off x="93783" y="1393153"/>
            <a:ext cx="4514388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Carlisle Sports Centre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Carlisle Sports Centre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Fusehill Street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Carlisle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CA1 2HH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Phone: 01228 616006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Email: carlislesportscentre@cumbria.ac.uk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783D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Lancaster Sports Complex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Bowerham Road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Lancaster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LA1 3JD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783D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Phone: 01524 590 841</a:t>
            </a:r>
            <a:endParaRPr sz="1600">
              <a:solidFill>
                <a:srgbClr val="783D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Email: lancastersportscomplex@cumbria.ac.uk</a:t>
            </a:r>
            <a:endParaRPr/>
          </a:p>
        </p:txBody>
      </p:sp>
      <p:pic>
        <p:nvPicPr>
          <p:cNvPr id="200" name="Google Shape;200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22626" y="527901"/>
            <a:ext cx="2538046" cy="145937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5"/>
          <p:cNvSpPr txBox="1"/>
          <p:nvPr/>
        </p:nvSpPr>
        <p:spPr>
          <a:xfrm>
            <a:off x="6359235" y="3367676"/>
            <a:ext cx="449092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@UocActive</a:t>
            </a:r>
            <a:r>
              <a:rPr lang="en-GB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5"/>
          <p:cNvPicPr preferRelativeResize="0"/>
          <p:nvPr/>
        </p:nvPicPr>
        <p:blipFill rotWithShape="1">
          <a:blip r:embed="rId7">
            <a:alphaModFix/>
          </a:blip>
          <a:srcRect l="33976" t="16378" r="33745" b="16953"/>
          <a:stretch/>
        </p:blipFill>
        <p:spPr>
          <a:xfrm>
            <a:off x="5564612" y="2150370"/>
            <a:ext cx="576000" cy="6245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 rotWithShape="1">
          <a:blip r:embed="rId8">
            <a:alphaModFix/>
          </a:blip>
          <a:srcRect l="33305" t="16829" r="34504" b="17773"/>
          <a:stretch/>
        </p:blipFill>
        <p:spPr>
          <a:xfrm>
            <a:off x="5564612" y="2949357"/>
            <a:ext cx="576000" cy="6143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4" name="Google Shape;204;p35"/>
          <p:cNvPicPr preferRelativeResize="0"/>
          <p:nvPr/>
        </p:nvPicPr>
        <p:blipFill rotWithShape="1">
          <a:blip r:embed="rId9">
            <a:alphaModFix/>
          </a:blip>
          <a:srcRect l="32770" t="17275" r="33691" b="16692"/>
          <a:stretch/>
        </p:blipFill>
        <p:spPr>
          <a:xfrm>
            <a:off x="5564612" y="3748557"/>
            <a:ext cx="576000" cy="5953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5" name="Google Shape;205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92869" y="4446478"/>
            <a:ext cx="3667803" cy="2145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075761" y="3699601"/>
            <a:ext cx="2937969" cy="315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107C9B-73D5-42AC-9A5D-7C4FBD86E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5"/>
    </mc:Choice>
    <mc:Fallback xmlns="">
      <p:transition spd="slow" advTm="1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949372"/>
            <a:ext cx="12192000" cy="3157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6"/>
          <p:cNvSpPr txBox="1"/>
          <p:nvPr/>
        </p:nvSpPr>
        <p:spPr>
          <a:xfrm>
            <a:off x="336645" y="4106415"/>
            <a:ext cx="6578221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1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6204">
            <a:off x="7400380" y="4524068"/>
            <a:ext cx="3280743" cy="188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68978C-DE91-4124-97CA-F06801535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"/>
    </mc:Choice>
    <mc:Fallback xmlns="">
      <p:transition spd="slow" advTm="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>
            <a:spLocks noGrp="1"/>
          </p:cNvSpPr>
          <p:nvPr>
            <p:ph type="ctrTitle"/>
          </p:nvPr>
        </p:nvSpPr>
        <p:spPr>
          <a:xfrm>
            <a:off x="415240" y="771332"/>
            <a:ext cx="6629993" cy="70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629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GB" sz="5400"/>
              <a:t>What is UoC Active?</a:t>
            </a:r>
            <a:endParaRPr sz="5400"/>
          </a:p>
        </p:txBody>
      </p:sp>
      <p:sp>
        <p:nvSpPr>
          <p:cNvPr id="96" name="Google Shape;96;p27"/>
          <p:cNvSpPr txBox="1">
            <a:spLocks noGrp="1"/>
          </p:cNvSpPr>
          <p:nvPr>
            <p:ph type="subTitle" idx="1"/>
          </p:nvPr>
        </p:nvSpPr>
        <p:spPr>
          <a:xfrm>
            <a:off x="121228" y="1689464"/>
            <a:ext cx="7605354" cy="4241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UoC Active was formed with the main aim to create a healthy University for our students, staff and local communities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Our mission is to make sport and exercise as inclusive as possible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It encompasses all of the sporting opportunities at the University. Students Union sports clubs, facilities, CPD courses and community activities which provide both paid and volunteering opportunities</a:t>
            </a:r>
            <a:endParaRPr/>
          </a:p>
        </p:txBody>
      </p:sp>
      <p:pic>
        <p:nvPicPr>
          <p:cNvPr id="97" name="Google Shape;9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07930" y="512345"/>
            <a:ext cx="3531359" cy="235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07930" y="3612086"/>
            <a:ext cx="3682393" cy="245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C6850D-F32B-4C6B-9BBB-16A0B5D1C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6"/>
    </mc:Choice>
    <mc:Fallback xmlns="">
      <p:transition spd="slow" advTm="3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8"/>
          <p:cNvSpPr txBox="1">
            <a:spLocks noGrp="1"/>
          </p:cNvSpPr>
          <p:nvPr>
            <p:ph type="ctrTitle"/>
          </p:nvPr>
        </p:nvSpPr>
        <p:spPr>
          <a:xfrm>
            <a:off x="387152" y="555510"/>
            <a:ext cx="6408717" cy="165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6818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GB" sz="6600"/>
              <a:t>Sports </a:t>
            </a:r>
            <a:br>
              <a:rPr lang="en-GB" sz="6600"/>
            </a:br>
            <a:r>
              <a:rPr lang="en-GB" sz="6600"/>
              <a:t/>
            </a:r>
            <a:br>
              <a:rPr lang="en-GB" sz="6600"/>
            </a:br>
            <a:r>
              <a:rPr lang="en-GB" sz="6600"/>
              <a:t>Facilities </a:t>
            </a:r>
            <a:endParaRPr sz="6600"/>
          </a:p>
        </p:txBody>
      </p:sp>
      <p:sp>
        <p:nvSpPr>
          <p:cNvPr id="105" name="Google Shape;105;p28"/>
          <p:cNvSpPr txBox="1">
            <a:spLocks noGrp="1"/>
          </p:cNvSpPr>
          <p:nvPr>
            <p:ph type="subTitle" idx="1"/>
          </p:nvPr>
        </p:nvSpPr>
        <p:spPr>
          <a:xfrm>
            <a:off x="4785107" y="4509470"/>
            <a:ext cx="3087257" cy="155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83DBD"/>
              </a:buClr>
              <a:buSzPts val="5200"/>
              <a:buNone/>
            </a:pPr>
            <a:r>
              <a:rPr lang="en-GB" sz="5200">
                <a:solidFill>
                  <a:srgbClr val="783DBD"/>
                </a:solidFill>
              </a:rPr>
              <a:t>Ambleside</a:t>
            </a:r>
            <a:endParaRPr sz="4800">
              <a:solidFill>
                <a:srgbClr val="783DBD"/>
              </a:solidFill>
            </a:endParaRPr>
          </a:p>
        </p:txBody>
      </p:sp>
      <p:pic>
        <p:nvPicPr>
          <p:cNvPr id="106" name="Google Shape;10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4582" y="425719"/>
            <a:ext cx="4162574" cy="278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673" y="2726619"/>
            <a:ext cx="4385481" cy="328911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8"/>
          <p:cNvSpPr txBox="1"/>
          <p:nvPr/>
        </p:nvSpPr>
        <p:spPr>
          <a:xfrm>
            <a:off x="9182923" y="1201019"/>
            <a:ext cx="26749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 b="0" i="0" u="none" strike="noStrike" cap="none">
                <a:solidFill>
                  <a:srgbClr val="783DBD"/>
                </a:solidFill>
                <a:latin typeface="Arial"/>
                <a:ea typeface="Arial"/>
                <a:cs typeface="Arial"/>
                <a:sym typeface="Arial"/>
              </a:rPr>
              <a:t>Carlisle</a:t>
            </a:r>
            <a:r>
              <a:rPr lang="en-GB" sz="5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8"/>
          <p:cNvSpPr txBox="1"/>
          <p:nvPr/>
        </p:nvSpPr>
        <p:spPr>
          <a:xfrm>
            <a:off x="4747027" y="4245511"/>
            <a:ext cx="3125337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rgbClr val="783DBD"/>
                </a:solidFill>
                <a:latin typeface="Arial"/>
                <a:ea typeface="Arial"/>
                <a:cs typeface="Arial"/>
                <a:sym typeface="Arial"/>
              </a:rPr>
              <a:t>Lancaster</a:t>
            </a:r>
            <a:r>
              <a:rPr lang="en-GB" sz="4400">
                <a:solidFill>
                  <a:srgbClr val="783DB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>
              <a:solidFill>
                <a:srgbClr val="783DB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8"/>
          <p:cNvSpPr/>
          <p:nvPr/>
        </p:nvSpPr>
        <p:spPr>
          <a:xfrm rot="10800000" flipH="1">
            <a:off x="5211050" y="5779390"/>
            <a:ext cx="2197289" cy="77741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8"/>
          <p:cNvSpPr/>
          <p:nvPr/>
        </p:nvSpPr>
        <p:spPr>
          <a:xfrm flipH="1">
            <a:off x="4856612" y="3669671"/>
            <a:ext cx="1731275" cy="73432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8"/>
          <p:cNvSpPr/>
          <p:nvPr/>
        </p:nvSpPr>
        <p:spPr>
          <a:xfrm rot="10800000">
            <a:off x="9062584" y="2130956"/>
            <a:ext cx="1923864" cy="88581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28"/>
          <p:cNvPicPr preferRelativeResize="0"/>
          <p:nvPr/>
        </p:nvPicPr>
        <p:blipFill rotWithShape="1">
          <a:blip r:embed="rId7">
            <a:alphaModFix/>
          </a:blip>
          <a:srcRect l="14201" t="-561" r="5500"/>
          <a:stretch/>
        </p:blipFill>
        <p:spPr>
          <a:xfrm>
            <a:off x="7872364" y="4113882"/>
            <a:ext cx="4244454" cy="26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55C3D5-222A-4C57-86C2-EA6451699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9"/>
    </mc:Choice>
    <mc:Fallback xmlns="">
      <p:transition spd="slow" advTm="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>
            <a:spLocks noGrp="1"/>
          </p:cNvSpPr>
          <p:nvPr>
            <p:ph type="ctrTitle"/>
          </p:nvPr>
        </p:nvSpPr>
        <p:spPr>
          <a:xfrm>
            <a:off x="138568" y="-144463"/>
            <a:ext cx="48174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GB"/>
              <a:t/>
            </a:r>
            <a:br>
              <a:rPr lang="en-GB"/>
            </a:br>
            <a:r>
              <a:rPr lang="en-GB"/>
              <a:t>Lancaster Facilities</a:t>
            </a:r>
            <a:br>
              <a:rPr lang="en-GB"/>
            </a:br>
            <a:endParaRPr/>
          </a:p>
        </p:txBody>
      </p:sp>
      <p:sp>
        <p:nvSpPr>
          <p:cNvPr id="120" name="Google Shape;120;p29" descr="Sports | University of Cumbri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9" descr="Lancaster University of Cumbria - induced.inf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0718" y="4746108"/>
            <a:ext cx="3599765" cy="20427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9"/>
          <p:cNvSpPr/>
          <p:nvPr/>
        </p:nvSpPr>
        <p:spPr>
          <a:xfrm>
            <a:off x="138568" y="1778870"/>
            <a:ext cx="3753141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Gym Facilities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Air- conditioned Fitness Suite Equipped with</a:t>
            </a: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Rowing Machines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Treadmills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Exercise Bikes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Cross Trainers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Upper and lower body resistance Machines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Selection of free weights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Medicine balls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 Cage and weight bars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Dual Cable Machine  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/>
          <p:nvPr/>
        </p:nvSpPr>
        <p:spPr>
          <a:xfrm>
            <a:off x="3868636" y="269123"/>
            <a:ext cx="2636477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Large Multi-purpose Sports Hall</a:t>
            </a:r>
            <a:endParaRPr sz="1800">
              <a:solidFill>
                <a:srgbClr val="783D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Available for variety of activities including: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Badminton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Football </a:t>
            </a:r>
            <a:endParaRPr sz="1600">
              <a:solidFill>
                <a:srgbClr val="783D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Basketball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Netball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Gymnastics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Athletics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Dance </a:t>
            </a:r>
            <a:endParaRPr/>
          </a:p>
        </p:txBody>
      </p:sp>
      <p:sp>
        <p:nvSpPr>
          <p:cNvPr id="124" name="Google Shape;124;p29"/>
          <p:cNvSpPr txBox="1"/>
          <p:nvPr/>
        </p:nvSpPr>
        <p:spPr>
          <a:xfrm>
            <a:off x="3321793" y="3059041"/>
            <a:ext cx="2828402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Fitness Classes &amp; Activities                                  </a:t>
            </a:r>
            <a:r>
              <a:rPr lang="en-GB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Available Throughout the week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Yoga              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Pilates               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Circuits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Boot Camp                      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Zumba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9" descr="Policy and Safeguarding - Lancaster and Morecambe Hockey Club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19876" y="269123"/>
            <a:ext cx="3630607" cy="175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7789" y="627075"/>
            <a:ext cx="2037208" cy="15300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7" name="Google Shape;127;p29"/>
          <p:cNvPicPr preferRelativeResize="0"/>
          <p:nvPr/>
        </p:nvPicPr>
        <p:blipFill rotWithShape="1">
          <a:blip r:embed="rId8">
            <a:alphaModFix/>
          </a:blip>
          <a:srcRect r="3733" b="1676"/>
          <a:stretch/>
        </p:blipFill>
        <p:spPr>
          <a:xfrm>
            <a:off x="8419875" y="2289721"/>
            <a:ext cx="3630607" cy="218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9"/>
          <p:cNvPicPr preferRelativeResize="0"/>
          <p:nvPr/>
        </p:nvPicPr>
        <p:blipFill rotWithShape="1">
          <a:blip r:embed="rId9">
            <a:alphaModFix/>
          </a:blip>
          <a:srcRect l="2345" t="4272" r="4673" b="5011"/>
          <a:stretch/>
        </p:blipFill>
        <p:spPr>
          <a:xfrm>
            <a:off x="4741155" y="3947349"/>
            <a:ext cx="3305060" cy="211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4CF1CF-44CD-4437-8C7C-162CFB786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4"/>
    </mc:Choice>
    <mc:Fallback xmlns="">
      <p:transition spd="slow" advTm="4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>
            <a:spLocks noGrp="1"/>
          </p:cNvSpPr>
          <p:nvPr>
            <p:ph type="ctrTitle"/>
          </p:nvPr>
        </p:nvSpPr>
        <p:spPr>
          <a:xfrm>
            <a:off x="328155" y="-192525"/>
            <a:ext cx="4817424" cy="1632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GB"/>
              <a:t>Salt Ayre</a:t>
            </a:r>
            <a:endParaRPr/>
          </a:p>
        </p:txBody>
      </p:sp>
      <p:sp>
        <p:nvSpPr>
          <p:cNvPr id="135" name="Google Shape;135;p30" descr="Salt Ayre Leisure Centre (Lancaster) - 2020 All You Need to Know ..."/>
          <p:cNvSpPr/>
          <p:nvPr/>
        </p:nvSpPr>
        <p:spPr>
          <a:xfrm flipH="1">
            <a:off x="460375" y="-144463"/>
            <a:ext cx="5593584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0"/>
          <p:cNvSpPr txBox="1">
            <a:spLocks noGrp="1"/>
          </p:cNvSpPr>
          <p:nvPr>
            <p:ph type="subTitle" idx="1"/>
          </p:nvPr>
        </p:nvSpPr>
        <p:spPr>
          <a:xfrm>
            <a:off x="332966" y="2045915"/>
            <a:ext cx="5583039" cy="378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57"/>
              <a:buNone/>
            </a:pPr>
            <a:r>
              <a:rPr lang="en-GB" sz="1757">
                <a:latin typeface="Calibri"/>
                <a:ea typeface="Calibri"/>
                <a:cs typeface="Calibri"/>
                <a:sym typeface="Calibri"/>
              </a:rPr>
              <a:t>Membership includes the use of all facilities at Lancaster City </a:t>
            </a:r>
            <a:r>
              <a:rPr lang="en-GB" sz="1665">
                <a:latin typeface="Calibri"/>
                <a:ea typeface="Calibri"/>
                <a:cs typeface="Calibri"/>
                <a:sym typeface="Calibri"/>
              </a:rPr>
              <a:t>Councils</a:t>
            </a:r>
            <a:r>
              <a:rPr lang="en-GB" sz="1757">
                <a:latin typeface="Calibri"/>
                <a:ea typeface="Calibri"/>
                <a:cs typeface="Calibri"/>
                <a:sym typeface="Calibri"/>
              </a:rPr>
              <a:t> Salt Ayre Leisure Centre, which include: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✔"/>
            </a:pPr>
            <a:r>
              <a:rPr lang="en-GB" sz="1850">
                <a:latin typeface="Calibri"/>
                <a:ea typeface="Calibri"/>
                <a:cs typeface="Calibri"/>
                <a:sym typeface="Calibri"/>
              </a:rPr>
              <a:t>State of the Art Health and Fitness Suite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✔"/>
            </a:pPr>
            <a:r>
              <a:rPr lang="en-GB" sz="1850">
                <a:latin typeface="Calibri"/>
                <a:ea typeface="Calibri"/>
                <a:cs typeface="Calibri"/>
                <a:sym typeface="Calibri"/>
              </a:rPr>
              <a:t>33 Metres Swimming Pool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✔"/>
            </a:pPr>
            <a:r>
              <a:rPr lang="en-GB" sz="1850">
                <a:latin typeface="Calibri"/>
                <a:ea typeface="Calibri"/>
                <a:cs typeface="Calibri"/>
                <a:sym typeface="Calibri"/>
              </a:rPr>
              <a:t>Over 150 Fitness Classes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✔"/>
            </a:pPr>
            <a:r>
              <a:rPr lang="en-GB" sz="1850">
                <a:latin typeface="Calibri"/>
                <a:ea typeface="Calibri"/>
                <a:cs typeface="Calibri"/>
                <a:sym typeface="Calibri"/>
              </a:rPr>
              <a:t>Steam Suite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✔"/>
            </a:pPr>
            <a:r>
              <a:rPr lang="en-GB" sz="1850">
                <a:latin typeface="Calibri"/>
                <a:ea typeface="Calibri"/>
                <a:cs typeface="Calibri"/>
                <a:sym typeface="Calibri"/>
              </a:rPr>
              <a:t>Athletics Track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✔"/>
            </a:pPr>
            <a:r>
              <a:rPr lang="en-GB" sz="1850">
                <a:latin typeface="Calibri"/>
                <a:ea typeface="Calibri"/>
                <a:cs typeface="Calibri"/>
                <a:sym typeface="Calibri"/>
              </a:rPr>
              <a:t>Indoor Sports Hall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✔"/>
            </a:pPr>
            <a:r>
              <a:rPr lang="en-GB" sz="1850">
                <a:latin typeface="Calibri"/>
                <a:ea typeface="Calibri"/>
                <a:cs typeface="Calibri"/>
                <a:sym typeface="Calibri"/>
              </a:rPr>
              <a:t>Outdoor Grass Pitch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✔"/>
            </a:pPr>
            <a:r>
              <a:rPr lang="en-GB" sz="1850">
                <a:latin typeface="Calibri"/>
                <a:ea typeface="Calibri"/>
                <a:cs typeface="Calibri"/>
                <a:sym typeface="Calibri"/>
              </a:rPr>
              <a:t>Immersive Cycle Studio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✔"/>
            </a:pPr>
            <a:r>
              <a:rPr lang="en-GB" sz="1850">
                <a:latin typeface="Calibri"/>
                <a:ea typeface="Calibri"/>
                <a:cs typeface="Calibri"/>
                <a:sym typeface="Calibri"/>
              </a:rPr>
              <a:t>Training Zone and Functional Training Area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10"/>
              <a:buNone/>
            </a:pPr>
            <a:endParaRPr sz="111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10"/>
              <a:buNone/>
            </a:pPr>
            <a:endParaRPr sz="1110"/>
          </a:p>
        </p:txBody>
      </p:sp>
      <p:pic>
        <p:nvPicPr>
          <p:cNvPr id="137" name="Google Shape;137;p30" descr="C:\Users\LCheckett\AppData\Local\Microsoft\Windows\INetCache\Content.MSO\A29E891E.t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0125" y="3109075"/>
            <a:ext cx="3419915" cy="217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0" descr="C:\Users\LCheckett\AppData\Local\Microsoft\Windows\INetCache\Content.MSO\60F2A378.tmp"/>
          <p:cNvPicPr preferRelativeResize="0"/>
          <p:nvPr/>
        </p:nvPicPr>
        <p:blipFill rotWithShape="1">
          <a:blip r:embed="rId6">
            <a:alphaModFix/>
          </a:blip>
          <a:srcRect b="13095"/>
          <a:stretch/>
        </p:blipFill>
        <p:spPr>
          <a:xfrm>
            <a:off x="3795423" y="264304"/>
            <a:ext cx="1721452" cy="149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3695" y="7937"/>
            <a:ext cx="3705672" cy="230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0" descr="UoC Leisure Card Student/Staff Membership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04076" y="2148744"/>
            <a:ext cx="3487924" cy="230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0" descr="Salt Ayre Leisure Centre - Preco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03695" y="4380795"/>
            <a:ext cx="3518252" cy="246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4B3ACE-69F3-422A-AE00-B5FE5C7FF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3"/>
    </mc:Choice>
    <mc:Fallback xmlns="">
      <p:transition spd="slow" advTm="3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ctrTitle"/>
          </p:nvPr>
        </p:nvSpPr>
        <p:spPr>
          <a:xfrm>
            <a:off x="117139" y="-725993"/>
            <a:ext cx="8032074" cy="189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629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GB" sz="5400"/>
              <a:t>Carlisle Facilities</a:t>
            </a:r>
            <a:endParaRPr sz="5400"/>
          </a:p>
        </p:txBody>
      </p:sp>
      <p:sp>
        <p:nvSpPr>
          <p:cNvPr id="148" name="Google Shape;148;p31"/>
          <p:cNvSpPr txBox="1">
            <a:spLocks noGrp="1"/>
          </p:cNvSpPr>
          <p:nvPr>
            <p:ph type="subTitle" idx="1"/>
          </p:nvPr>
        </p:nvSpPr>
        <p:spPr>
          <a:xfrm>
            <a:off x="266609" y="1173461"/>
            <a:ext cx="3394759" cy="4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Fusehill Street Campus </a:t>
            </a:r>
            <a:endParaRPr/>
          </a:p>
        </p:txBody>
      </p:sp>
      <p:sp>
        <p:nvSpPr>
          <p:cNvPr id="149" name="Google Shape;149;p31"/>
          <p:cNvSpPr txBox="1"/>
          <p:nvPr/>
        </p:nvSpPr>
        <p:spPr>
          <a:xfrm>
            <a:off x="221981" y="1646947"/>
            <a:ext cx="4267303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Gym Facilities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Air- conditioned Fitness Suite Equipped with</a:t>
            </a: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Rowing Machines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Treadmills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Exercise Bikes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Cross Trainers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Upper and lower body resistance Machines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Selection of free weights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Kettlebells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Medicine balls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TRX Suspension Equipment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 Cage and weighted bars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Dual Cable Machine  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1"/>
          <p:cNvSpPr txBox="1"/>
          <p:nvPr/>
        </p:nvSpPr>
        <p:spPr>
          <a:xfrm>
            <a:off x="3128788" y="3519167"/>
            <a:ext cx="3769402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Large Multi-purpose Sports Hall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83D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Available for variety of activities including: </a:t>
            </a:r>
            <a:endParaRPr sz="1600">
              <a:solidFill>
                <a:srgbClr val="783D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Badminton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Futsal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Basketball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Netball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Fencing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Gymnastics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Athletics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83DBD"/>
              </a:buClr>
              <a:buSzPts val="1600"/>
              <a:buFont typeface="Noto Sans Symbols"/>
              <a:buChar char="✔"/>
            </a:pPr>
            <a:r>
              <a:rPr lang="en-GB" sz="1600">
                <a:solidFill>
                  <a:srgbClr val="783DBD"/>
                </a:solidFill>
                <a:latin typeface="Calibri"/>
                <a:ea typeface="Calibri"/>
                <a:cs typeface="Calibri"/>
                <a:sym typeface="Calibri"/>
              </a:rPr>
              <a:t>Dance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1"/>
          <p:cNvSpPr txBox="1"/>
          <p:nvPr/>
        </p:nvSpPr>
        <p:spPr>
          <a:xfrm>
            <a:off x="5180624" y="4462184"/>
            <a:ext cx="2828402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Fitness Classes &amp; Activities                                  </a:t>
            </a:r>
            <a:r>
              <a:rPr lang="en-GB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Available Throughout the week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Metafit                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Dance                  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Boxercise             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Yoga                      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Running 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Circuits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1"/>
          <p:cNvSpPr txBox="1"/>
          <p:nvPr/>
        </p:nvSpPr>
        <p:spPr>
          <a:xfrm>
            <a:off x="6421727" y="5157601"/>
            <a:ext cx="241495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Futsal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Badminton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Basketball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Netball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9075" y="971983"/>
            <a:ext cx="2702814" cy="23350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07669" y="2092012"/>
            <a:ext cx="3384331" cy="234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53828" y="4435431"/>
            <a:ext cx="2752104" cy="2431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75730" y="-4191"/>
            <a:ext cx="3372325" cy="2113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9984C2-383E-4A3C-B9E8-7203BEA6A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3"/>
    </mc:Choice>
    <mc:Fallback xmlns="">
      <p:transition spd="slow" advTm="2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>
            <a:spLocks noGrp="1"/>
          </p:cNvSpPr>
          <p:nvPr>
            <p:ph type="ctrTitle"/>
          </p:nvPr>
        </p:nvSpPr>
        <p:spPr>
          <a:xfrm>
            <a:off x="164031" y="-257909"/>
            <a:ext cx="7078485" cy="12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GB" sz="5400"/>
              <a:t>GLL Better</a:t>
            </a:r>
            <a:r>
              <a:rPr lang="en-GB"/>
              <a:t> Leisure</a:t>
            </a:r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subTitle" idx="1"/>
          </p:nvPr>
        </p:nvSpPr>
        <p:spPr>
          <a:xfrm>
            <a:off x="320700" y="1159603"/>
            <a:ext cx="5477370" cy="552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Student membership packages also benefit from access to Better Leisure facilities across Carlisle and West Cumbria including: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The Sands Centre,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• Morton Pool and Fitness Centre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• The Pools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• Bitts Park Tennis &amp; Recreation Area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• Sheepmount Athletics Stadium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• Keswick Leisure Centre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 • Cockermouth Leisure Centre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• Workington Leisure Centre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6543" y="217969"/>
            <a:ext cx="1591946" cy="159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4215" y="4575997"/>
            <a:ext cx="3768022" cy="211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17042" y="2236369"/>
            <a:ext cx="3302367" cy="219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27384" y="86058"/>
            <a:ext cx="2643077" cy="264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2567" y="2267675"/>
            <a:ext cx="2928332" cy="292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45366" y="4621604"/>
            <a:ext cx="3113650" cy="206448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2"/>
          <p:cNvSpPr txBox="1"/>
          <p:nvPr/>
        </p:nvSpPr>
        <p:spPr>
          <a:xfrm>
            <a:off x="2040122" y="6316757"/>
            <a:ext cx="2729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better.org.uk/carlisle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8387D3-62B5-4CFC-87DA-32191978D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71"/>
    </mc:Choice>
    <mc:Fallback xmlns="">
      <p:transition spd="slow" advTm="4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ctrTitle"/>
          </p:nvPr>
        </p:nvSpPr>
        <p:spPr>
          <a:xfrm>
            <a:off x="135649" y="-1344966"/>
            <a:ext cx="782925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629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GB" sz="5400"/>
              <a:t>Ambleside Gym Facilities </a:t>
            </a:r>
            <a:endParaRPr sz="5400"/>
          </a:p>
        </p:txBody>
      </p:sp>
      <p:sp>
        <p:nvSpPr>
          <p:cNvPr id="177" name="Google Shape;177;p33"/>
          <p:cNvSpPr txBox="1">
            <a:spLocks noGrp="1"/>
          </p:cNvSpPr>
          <p:nvPr>
            <p:ph type="subTitle" idx="1"/>
          </p:nvPr>
        </p:nvSpPr>
        <p:spPr>
          <a:xfrm>
            <a:off x="216282" y="1042634"/>
            <a:ext cx="5268686" cy="444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16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 b="1"/>
              <a:t>Gym Facilities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 b="1"/>
              <a:t>Swipe Access Fitness Suite Equipped with</a:t>
            </a:r>
            <a:r>
              <a:rPr lang="en-GB" sz="1800"/>
              <a:t>: 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GB" sz="1800"/>
              <a:t>Rowing Machine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GB" sz="1800"/>
              <a:t>Treadmill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GB" sz="1800"/>
              <a:t>Watt Bike  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GB" sz="1800"/>
              <a:t>Selection of Free Weights </a:t>
            </a:r>
            <a:endParaRPr sz="180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GB" sz="1800"/>
              <a:t>Kettlebells 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GB" sz="1800"/>
              <a:t>Medicine balls 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GB" sz="1800"/>
              <a:t>TRX Suspension Equipment 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GB" sz="1800"/>
              <a:t>Power Cage and weighted bars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GB" sz="1800"/>
              <a:t>Dual Cable Machine </a:t>
            </a:r>
            <a:endParaRPr sz="1800"/>
          </a:p>
        </p:txBody>
      </p:sp>
      <p:sp>
        <p:nvSpPr>
          <p:cNvPr id="178" name="Google Shape;178;p33"/>
          <p:cNvSpPr/>
          <p:nvPr/>
        </p:nvSpPr>
        <p:spPr>
          <a:xfrm>
            <a:off x="3869012" y="3809017"/>
            <a:ext cx="4404704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2F91"/>
                </a:solidFill>
                <a:latin typeface="Calibri"/>
                <a:ea typeface="Calibri"/>
                <a:cs typeface="Calibri"/>
                <a:sym typeface="Calibri"/>
              </a:rPr>
              <a:t>Fitness Classes &amp; Activities Available Throughout the week: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B2F9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B2F9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B2F91"/>
                </a:solidFill>
                <a:latin typeface="Calibri"/>
                <a:ea typeface="Calibri"/>
                <a:cs typeface="Calibri"/>
                <a:sym typeface="Calibri"/>
              </a:rPr>
              <a:t>Pilates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B2F9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B2F91"/>
                </a:solidFill>
                <a:latin typeface="Calibri"/>
                <a:ea typeface="Calibri"/>
                <a:cs typeface="Calibri"/>
                <a:sym typeface="Calibri"/>
              </a:rPr>
              <a:t>Small Group Training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B2F9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B2F91"/>
                </a:solidFill>
                <a:latin typeface="Calibri"/>
                <a:ea typeface="Calibri"/>
                <a:cs typeface="Calibri"/>
                <a:sym typeface="Calibri"/>
              </a:rPr>
              <a:t>Table Tennis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B2F9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B2F91"/>
                </a:solidFill>
                <a:latin typeface="Calibri"/>
                <a:ea typeface="Calibri"/>
                <a:cs typeface="Calibri"/>
                <a:sym typeface="Calibri"/>
              </a:rPr>
              <a:t>Bouldering Wall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B2F9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5B2F91"/>
                </a:solidFill>
                <a:latin typeface="Calibri"/>
                <a:ea typeface="Calibri"/>
                <a:cs typeface="Calibri"/>
                <a:sym typeface="Calibri"/>
              </a:rPr>
              <a:t>Outdoor activities including water sports with the lake district national park on your doorstep!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5B2F9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B2F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33"/>
          <p:cNvPicPr preferRelativeResize="0"/>
          <p:nvPr/>
        </p:nvPicPr>
        <p:blipFill rotWithShape="1">
          <a:blip r:embed="rId5">
            <a:alphaModFix/>
          </a:blip>
          <a:srcRect l="1261" t="23283" r="-709" b="21790"/>
          <a:stretch/>
        </p:blipFill>
        <p:spPr>
          <a:xfrm>
            <a:off x="8590230" y="3551780"/>
            <a:ext cx="3214359" cy="315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3"/>
          <p:cNvPicPr preferRelativeResize="0"/>
          <p:nvPr/>
        </p:nvPicPr>
        <p:blipFill rotWithShape="1">
          <a:blip r:embed="rId6">
            <a:alphaModFix/>
          </a:blip>
          <a:srcRect l="-1" t="21691" r="352" b="21591"/>
          <a:stretch/>
        </p:blipFill>
        <p:spPr>
          <a:xfrm>
            <a:off x="8590230" y="124507"/>
            <a:ext cx="3267004" cy="330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00731" y="1159308"/>
            <a:ext cx="2819699" cy="253303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7C739E-0C8C-4270-AEF1-80D568AFA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8"/>
    </mc:Choice>
    <mc:Fallback xmlns="">
      <p:transition spd="slow" advTm="31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>
            <a:spLocks noGrp="1"/>
          </p:cNvSpPr>
          <p:nvPr>
            <p:ph type="ctrTitle"/>
          </p:nvPr>
        </p:nvSpPr>
        <p:spPr>
          <a:xfrm>
            <a:off x="328155" y="0"/>
            <a:ext cx="7152508" cy="186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GB"/>
              <a:t>Student Sports teams and Groups</a:t>
            </a:r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subTitle" idx="1"/>
          </p:nvPr>
        </p:nvSpPr>
        <p:spPr>
          <a:xfrm>
            <a:off x="342411" y="1965943"/>
            <a:ext cx="7770816" cy="3152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 sz="1600"/>
              <a:t>Student Union groups and teams use the sports facilities for both training and competitive fixtures.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 sz="1600"/>
              <a:t>The BUCS fixtures take place on Wednesday afternoons against other Universities, UoC teams have previously included: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/>
              <a:t>Mens/Women’s Football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/>
              <a:t>Women’s Netball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/>
              <a:t>Mens and Women's Hockey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/>
              <a:t>Mens Badminton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/>
              <a:t>Women’s Rugby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GB" sz="1600"/>
              <a:t>Mens Table Tennis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/>
              <a:t>Anyone can start a Students Sports Group/Society!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 sz="1600"/>
              <a:t>For more details on additional groups please speak to the Student Union.</a:t>
            </a:r>
            <a:endParaRPr sz="1600"/>
          </a:p>
        </p:txBody>
      </p:sp>
      <p:pic>
        <p:nvPicPr>
          <p:cNvPr id="189" name="Google Shape;18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0343" y="2379414"/>
            <a:ext cx="3211981" cy="220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18043" y="4639014"/>
            <a:ext cx="3116580" cy="21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70343" y="5652"/>
            <a:ext cx="3243353" cy="2316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5C0495-373A-4004-8776-66342A741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9"/>
    </mc:Choice>
    <mc:Fallback xmlns="">
      <p:transition spd="slow" advTm="38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1333</Words>
  <Application>Microsoft Office PowerPoint</Application>
  <PresentationFormat>Widescreen</PresentationFormat>
  <Paragraphs>239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Noto Sans Symbols</vt:lpstr>
      <vt:lpstr>Office Theme</vt:lpstr>
      <vt:lpstr>PowerPoint Presentation</vt:lpstr>
      <vt:lpstr>What is UoC Active?</vt:lpstr>
      <vt:lpstr>Sports   Facilities </vt:lpstr>
      <vt:lpstr> Lancaster Facilities </vt:lpstr>
      <vt:lpstr>Salt Ayre</vt:lpstr>
      <vt:lpstr>Carlisle Facilities</vt:lpstr>
      <vt:lpstr>GLL Better Leisure</vt:lpstr>
      <vt:lpstr>Ambleside Gym Facilities </vt:lpstr>
      <vt:lpstr>Student Sports teams and Groups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Keir, Andy</cp:lastModifiedBy>
  <cp:revision>5</cp:revision>
  <dcterms:modified xsi:type="dcterms:W3CDTF">2020-05-29T11:03:35Z</dcterms:modified>
</cp:coreProperties>
</file>